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489" r:id="rId2"/>
    <p:sldId id="558" r:id="rId3"/>
    <p:sldId id="570" r:id="rId4"/>
    <p:sldId id="571" r:id="rId5"/>
    <p:sldId id="572" r:id="rId6"/>
    <p:sldId id="550" r:id="rId7"/>
    <p:sldId id="563" r:id="rId8"/>
    <p:sldId id="559" r:id="rId9"/>
    <p:sldId id="560" r:id="rId10"/>
    <p:sldId id="568" r:id="rId11"/>
    <p:sldId id="561" r:id="rId12"/>
    <p:sldId id="569" r:id="rId13"/>
    <p:sldId id="562" r:id="rId14"/>
    <p:sldId id="566" r:id="rId15"/>
    <p:sldId id="567" r:id="rId16"/>
    <p:sldId id="548" r:id="rId17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CAFF02E-C534-B583-CD6D-629F5BCD549A}" name="Marijana Vuraić Kudeljan" initials="MVK" userId="S::marijana.vuraic@porezna-uprava.hr::455b5cb4-d432-47ea-aedd-a14a4af1022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6699FF"/>
    <a:srgbClr val="4BB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rednji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03" autoAdjust="0"/>
    <p:restoredTop sz="96395" autoAdjust="0"/>
  </p:normalViewPr>
  <p:slideViewPr>
    <p:cSldViewPr>
      <p:cViewPr varScale="1">
        <p:scale>
          <a:sx n="74" d="100"/>
          <a:sy n="74" d="100"/>
        </p:scale>
        <p:origin x="831" y="42"/>
      </p:cViewPr>
      <p:guideLst>
        <p:guide orient="horz" pos="845"/>
        <p:guide pos="15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148" y="6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ko\OneDrive\Radna%20povr&#353;ina\IgreNaSre&#263;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r>
              <a:rPr lang="hr-HR" sz="2400" b="1" dirty="0">
                <a:solidFill>
                  <a:srgbClr val="002060"/>
                </a:solidFill>
              </a:rPr>
              <a:t>Prihodi od 2020. do 2023. godine </a:t>
            </a:r>
            <a:r>
              <a:rPr lang="hr-HR" sz="2400" b="1" dirty="0" smtClean="0">
                <a:solidFill>
                  <a:srgbClr val="002060"/>
                </a:solidFill>
              </a:rPr>
              <a:t/>
            </a:r>
            <a:br>
              <a:rPr lang="hr-HR" sz="2400" b="1" dirty="0" smtClean="0">
                <a:solidFill>
                  <a:srgbClr val="002060"/>
                </a:solidFill>
              </a:rPr>
            </a:br>
            <a:r>
              <a:rPr lang="hr-HR" sz="2000" b="0" dirty="0" smtClean="0">
                <a:solidFill>
                  <a:srgbClr val="002060"/>
                </a:solidFill>
              </a:rPr>
              <a:t>(</a:t>
            </a:r>
            <a:r>
              <a:rPr lang="hr-HR" sz="2000" b="0" dirty="0">
                <a:solidFill>
                  <a:srgbClr val="002060"/>
                </a:solidFill>
              </a:rPr>
              <a:t>u milijunima eura)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List1!$B$3:$B$6</c:f>
              <c:strCache>
                <c:ptCount val="4"/>
                <c:pt idx="0">
                  <c:v>2020.</c:v>
                </c:pt>
                <c:pt idx="1">
                  <c:v>2021.</c:v>
                </c:pt>
                <c:pt idx="2">
                  <c:v>2022.</c:v>
                </c:pt>
                <c:pt idx="3">
                  <c:v>2023.</c:v>
                </c:pt>
              </c:strCache>
            </c:strRef>
          </c:cat>
          <c:val>
            <c:numRef>
              <c:f>List1!$C$3:$C$6</c:f>
              <c:numCache>
                <c:formatCode>#,##0</c:formatCode>
                <c:ptCount val="4"/>
                <c:pt idx="0">
                  <c:v>174.58942590000001</c:v>
                </c:pt>
                <c:pt idx="1">
                  <c:v>190.53457549999999</c:v>
                </c:pt>
                <c:pt idx="2">
                  <c:v>251.18968799999999</c:v>
                </c:pt>
                <c:pt idx="3">
                  <c:v>310.71104200000002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B-44CD-A6DF-48D9AE0D7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-27"/>
        <c:axId val="425316719"/>
        <c:axId val="2109976687"/>
      </c:barChart>
      <c:catAx>
        <c:axId val="425316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sr-Latn-RS"/>
          </a:p>
        </c:txPr>
        <c:crossAx val="2109976687"/>
        <c:crosses val="autoZero"/>
        <c:auto val="1"/>
        <c:lblAlgn val="ctr"/>
        <c:lblOffset val="100"/>
        <c:noMultiLvlLbl val="0"/>
      </c:catAx>
      <c:valAx>
        <c:axId val="210997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sr-Latn-RS"/>
          </a:p>
        </c:txPr>
        <c:crossAx val="425316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800"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71" y="0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959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71" y="9429959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CC2970B-F55C-4B99-910C-A8DE943BADF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9" tIns="45707" rIns="91419" bIns="4570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71" y="0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9" tIns="45707" rIns="91419" bIns="4570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887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15" y="4716594"/>
            <a:ext cx="5436856" cy="446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9" tIns="45707" rIns="91419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noProof="0"/>
              <a:t>Kliknite da biste uredili stilove teksta matrice</a:t>
            </a:r>
          </a:p>
          <a:p>
            <a:pPr lvl="1"/>
            <a:r>
              <a:rPr lang="hr-HR" altLang="sr-Latn-RS" noProof="0"/>
              <a:t>Druga razina</a:t>
            </a:r>
          </a:p>
          <a:p>
            <a:pPr lvl="2"/>
            <a:r>
              <a:rPr lang="hr-HR" altLang="sr-Latn-RS" noProof="0"/>
              <a:t>Treća razina</a:t>
            </a:r>
          </a:p>
          <a:p>
            <a:pPr lvl="3"/>
            <a:r>
              <a:rPr lang="hr-HR" altLang="sr-Latn-RS" noProof="0"/>
              <a:t>Četvrta razina</a:t>
            </a:r>
          </a:p>
          <a:p>
            <a:pPr lvl="4"/>
            <a:r>
              <a:rPr lang="hr-HR" altLang="sr-Latn-RS" noProof="0"/>
              <a:t>Peta razina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959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9" tIns="45707" rIns="91419" bIns="4570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71" y="9429959"/>
            <a:ext cx="2946301" cy="49665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19" tIns="45707" rIns="91419" bIns="4570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A0BF89E-909C-459B-B75D-8089E836EC6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zervirano mjesto bilježaka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 altLang="sr-Latn-RS">
              <a:latin typeface="Arial" panose="020B0604020202020204" pitchFamily="34" charset="0"/>
            </a:endParaRPr>
          </a:p>
        </p:txBody>
      </p:sp>
      <p:sp>
        <p:nvSpPr>
          <p:cNvPr id="16388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751" indent="-28479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0783" indent="-2268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7739" indent="-2268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3086" indent="-22687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6479" indent="-2268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9872" indent="-2268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3264" indent="-2268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06657" indent="-22687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B16D799-30B0-4BB1-B56C-9D849AD5A5B1}" type="slidenum">
              <a:rPr lang="hr-HR" altLang="sr-Latn-RS" sz="1200"/>
              <a:pPr/>
              <a:t>1</a:t>
            </a:fld>
            <a:endParaRPr lang="hr-HR" altLang="sr-Latn-R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" t="4568" r="14610" b="12376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6 h 18"/>
              <a:gd name="T2" fmla="*/ 2147483646 w 19"/>
              <a:gd name="T3" fmla="*/ 0 h 18"/>
              <a:gd name="T4" fmla="*/ 2147483646 w 19"/>
              <a:gd name="T5" fmla="*/ 2147483646 h 18"/>
              <a:gd name="T6" fmla="*/ 0 w 19"/>
              <a:gd name="T7" fmla="*/ 2147483646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resentation" r:id="rId4" imgW="0" imgH="0" progId="PowerPoint.Show.8">
                  <p:embed/>
                </p:oleObj>
              </mc:Choice>
              <mc:Fallback>
                <p:oleObj name="Presentation" r:id="rId4" imgW="0" imgH="0" progId="PowerPoint.Show.8">
                  <p:embed/>
                  <p:pic>
                    <p:nvPicPr>
                      <p:cNvPr id="2056" name="Base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altLang="sr-Latn-RS" noProof="0"/>
              <a:t>Click to edit Master subtitle style</a:t>
            </a:r>
          </a:p>
        </p:txBody>
      </p:sp>
      <p:sp>
        <p:nvSpPr>
          <p:cNvPr id="2458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lIns="91440"/>
          <a:lstStyle>
            <a:lvl1pPr algn="ctr">
              <a:defRPr sz="3200"/>
            </a:lvl1pPr>
          </a:lstStyle>
          <a:p>
            <a:pPr lvl="0"/>
            <a:r>
              <a:rPr lang="en-US" altLang="sr-Latn-R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799956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5BE7-B100-4245-BDA2-9C6A0F57295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2863424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369050" y="188913"/>
            <a:ext cx="2014538" cy="4538662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23850" y="188913"/>
            <a:ext cx="5892800" cy="4538662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CFE82-502B-4378-958C-3400E590E20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8951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3E66-B97B-4DA5-9E07-2478F1807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179012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55CC8-2F70-4AD8-9DA8-8B5CF3419441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76747865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111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3588" y="836613"/>
            <a:ext cx="3810000" cy="3890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3B84F-21B6-40B6-892F-87DBD297DB72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409986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Slide Number Placeholder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6282A-F323-4A7F-91C6-3B014E584138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370081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3F40B-EB39-461D-A572-455AC18CB3E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5605185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D3210-3C38-45D9-B755-CEE48CB96BF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9069728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6F594-7830-47B4-A3C7-2689396EDB1F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8076616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65DA-AB45-465E-A40A-7EB51484EEF6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676984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ckground"/>
          <p:cNvPicPr>
            <a:picLocks noChangeAspect="1" noChangeArrowheads="1"/>
          </p:cNvPicPr>
          <p:nvPr/>
        </p:nvPicPr>
        <p:blipFill>
          <a:blip r:embed="rId13">
            <a:lum bright="78000" contrast="-7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836613"/>
            <a:ext cx="7772400" cy="389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79388" y="692150"/>
            <a:ext cx="8640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9" name="Picture 5" descr="weile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876925"/>
            <a:ext cx="64452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2788" y="6350000"/>
            <a:ext cx="123825" cy="122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800">
                <a:solidFill>
                  <a:srgbClr val="000000"/>
                </a:solidFill>
                <a:latin typeface="Frutiger 55 Roman" pitchFamily="34" charset="0"/>
              </a:defRPr>
            </a:lvl1pPr>
          </a:lstStyle>
          <a:p>
            <a:pPr>
              <a:defRPr/>
            </a:pPr>
            <a:fld id="{54DA61DC-4CED-4376-9A42-570FF119FF5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77724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sr-Latn-RS" sz="1800" dirty="0">
              <a:solidFill>
                <a:schemeClr val="bg1"/>
              </a:solidFill>
              <a:latin typeface="Frutiger 55 Roman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sr-Latn-RS" altLang="sr-Latn-RS" dirty="0"/>
          </a:p>
        </p:txBody>
      </p:sp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7812088" y="6705600"/>
            <a:ext cx="117475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hr-HR" altLang="sr-Latn-RS" sz="1000" dirty="0"/>
              <a:t>Ministarstvo financija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transition spd="med"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 i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anose="05050102010706020507" pitchFamily="18" charset="2"/>
        <a:buChar char="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3419" y="2826060"/>
            <a:ext cx="7772400" cy="1539044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hr-HR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PRIJEDLOZI IZMJENA REGULATIVE U </a:t>
            </a:r>
            <a:br>
              <a:rPr lang="hr-HR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PODRUČJU </a:t>
            </a:r>
            <a:r>
              <a:rPr lang="hr-HR" sz="2800" i="0" dirty="0">
                <a:latin typeface="Calibri" panose="020F0502020204030204" pitchFamily="34" charset="0"/>
                <a:cs typeface="Calibri" panose="020F0502020204030204" pitchFamily="34" charset="0"/>
              </a:rPr>
              <a:t>IGARA NA </a:t>
            </a:r>
            <a:r>
              <a:rPr lang="hr-HR" sz="280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SREĆU</a:t>
            </a:r>
            <a:endParaRPr lang="hr-HR" altLang="sr-Latn-RS" sz="2800" dirty="0">
              <a:solidFill>
                <a:srgbClr val="37269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212725" y="1341438"/>
            <a:ext cx="8713788" cy="35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spcBef>
                <a:spcPts val="2200"/>
              </a:spcBef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400"/>
              </a:spcBef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ts val="400"/>
              </a:spcBef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Frutiger 55 Roman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RS" sz="1800" b="1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760" y="465253"/>
            <a:ext cx="631718" cy="836712"/>
          </a:xfrm>
          <a:prstGeom prst="rect">
            <a:avLst/>
          </a:prstGeo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C481F69E-6FFB-8E7A-38CB-36F6C2D8EC16}"/>
              </a:ext>
            </a:extLst>
          </p:cNvPr>
          <p:cNvSpPr txBox="1"/>
          <p:nvPr/>
        </p:nvSpPr>
        <p:spPr>
          <a:xfrm>
            <a:off x="3707904" y="56612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Zagreb</a:t>
            </a:r>
            <a:r>
              <a:rPr lang="hr-HR" sz="1800">
                <a:latin typeface="Calibri" panose="020F0502020204030204" pitchFamily="34" charset="0"/>
                <a:cs typeface="Calibri" panose="020F0502020204030204" pitchFamily="34" charset="0"/>
              </a:rPr>
              <a:t>, ožujak 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Stroža regulacija poslovanja i oglašavanja priređivača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32" y="1110114"/>
            <a:ext cx="8424936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Ograničavanje oglašavanja igara na sreću na javnim površinama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hr-H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POSTOJEĆE </a:t>
            </a: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STANJE: 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nema ograničenja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NOVI PRIJEDLOG: zabraniti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 oglašavanje na javnim </a:t>
            </a:r>
            <a:r>
              <a:rPr lang="hr-H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površinama</a:t>
            </a:r>
            <a:endParaRPr lang="hr-HR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3000"/>
              </a:spcBef>
              <a:buNone/>
            </a:pP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Reguliranje vidljivosti prostora za igre na sreću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hr-H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POSTOJEĆE </a:t>
            </a: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STANJE: 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nema ograničenja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NOVI PRIJEDLOG: smanjenje vanjske vidljivosti </a:t>
            </a: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prostora u kojima se priređuju igre na </a:t>
            </a:r>
            <a:r>
              <a:rPr lang="hr-H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sreću (osim u hotelima kategorije 4 ili više zvjezdica):</a:t>
            </a:r>
            <a:endParaRPr lang="hr-H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smanjenje svjetlosnih efekata,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zatamnjenje vanjskog izgleda prostora,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ograničavanje veličine natpisnih ploča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r-H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5458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Nove mjere za društveno odgovorno priređivanje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692836"/>
          </a:xfrm>
        </p:spPr>
        <p:txBody>
          <a:bodyPr/>
          <a:lstStyle/>
          <a:p>
            <a:pPr marL="0" indent="0" algn="just">
              <a:buClr>
                <a:srgbClr val="002060"/>
              </a:buClr>
              <a:buNone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 mjere za društveno odgovorno priređivanje igara na sreću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usklađene s Nacionalnom strategijom djelovanja na području ovisnosti </a:t>
            </a:r>
          </a:p>
          <a:p>
            <a:pPr marL="450850" indent="-450850" algn="just">
              <a:spcBef>
                <a:spcPts val="1800"/>
              </a:spcBef>
              <a:buNone/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Uvođenje obvezne identifikacije svih igrača u zemaljskim poslovnicama</a:t>
            </a:r>
          </a:p>
          <a:p>
            <a:pPr marL="0" indent="0" algn="just">
              <a:spcBef>
                <a:spcPts val="1200"/>
              </a:spcBef>
              <a:buClr>
                <a:srgbClr val="002060"/>
              </a:buClr>
              <a:buNone/>
            </a:pPr>
            <a:r>
              <a:rPr lang="hr-HR" sz="2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POSTOJEĆE </a:t>
            </a: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STANJE: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postoji obveza provjere punoljetnosti </a:t>
            </a:r>
            <a:r>
              <a:rPr lang="hr-HR" sz="21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slučaju sumnje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punoljetnost igrača</a:t>
            </a:r>
          </a:p>
          <a:p>
            <a:pPr marL="0" indent="0" algn="just">
              <a:spcBef>
                <a:spcPts val="1200"/>
              </a:spcBef>
              <a:buClr>
                <a:srgbClr val="002060"/>
              </a:buClr>
              <a:buNone/>
            </a:pP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NOVI PRIJEDLOG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propisivanje obvezne identifikacije </a:t>
            </a:r>
            <a:r>
              <a:rPr lang="hr-HR" sz="21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svih igrača pri ulasku u prostor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kojem se priređuju igre na sreću</a:t>
            </a:r>
          </a:p>
          <a:p>
            <a:pPr marL="450850" indent="-450850" algn="just">
              <a:spcBef>
                <a:spcPts val="1800"/>
              </a:spcBef>
              <a:buNone/>
            </a:pPr>
            <a:r>
              <a:rPr lang="hr-HR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	</a:t>
            </a: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Gubitak prava priređivanja igara na sreću</a:t>
            </a:r>
            <a:endParaRPr lang="hr-H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hr-HR" sz="21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POSTOJEĆE </a:t>
            </a: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STANJE: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postojeći</a:t>
            </a:r>
            <a:r>
              <a:rPr lang="hr-HR" sz="21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sustav sadrži preporuke EK za zaštitu igrača i sprječavanje sudjelovanja maloljetnika u igrama, ali nisu propisane sankcije. 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hr-HR" sz="2100" b="1" dirty="0">
                <a:latin typeface="Calibri" panose="020F0502020204030204" pitchFamily="34" charset="0"/>
                <a:cs typeface="Calibri" panose="020F0502020204030204" pitchFamily="34" charset="0"/>
              </a:rPr>
              <a:t>NOVI PRIJEDLOG: </a:t>
            </a:r>
            <a:r>
              <a:rPr lang="hr-HR" sz="2100" dirty="0">
                <a:latin typeface="Calibri" panose="020F0502020204030204" pitchFamily="34" charset="0"/>
                <a:cs typeface="Calibri" panose="020F0502020204030204" pitchFamily="34" charset="0"/>
              </a:rPr>
              <a:t>propisati gubitak prava priređivanja igara na sreću za prekršitelje mjera društveno odgovornog priređivanja.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hr-H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hr-H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6977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III. Nove mjere za društveno odgovorno priređivanje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472608"/>
          </a:xfrm>
        </p:spPr>
        <p:txBody>
          <a:bodyPr/>
          <a:lstStyle/>
          <a:p>
            <a:pPr marL="541338" indent="-541338" algn="just">
              <a:buNone/>
            </a:pPr>
            <a:r>
              <a:rPr lang="hr-H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hr-HR" sz="2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Ujednačavanje postupka samoisključenja igrača i uspostava registra isključenih igrača</a:t>
            </a:r>
          </a:p>
          <a:p>
            <a:pPr marL="0" indent="0" algn="just">
              <a:buNone/>
            </a:pPr>
            <a:r>
              <a:rPr lang="hr-H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POSTOJEĆE </a:t>
            </a: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STANJE: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zahtjev za samoisključenje koji je podnio igrač provodi samo priređivač kod kojeg je zahtjev podnesen.</a:t>
            </a:r>
          </a:p>
          <a:p>
            <a:pPr marL="0" indent="0" algn="just">
              <a:buNone/>
            </a:pPr>
            <a:r>
              <a:rPr lang="hr-HR" sz="2400" b="1" dirty="0">
                <a:latin typeface="Calibri" panose="020F0502020204030204" pitchFamily="34" charset="0"/>
                <a:cs typeface="Calibri" panose="020F0502020204030204" pitchFamily="34" charset="0"/>
              </a:rPr>
              <a:t>NOVI PRIJEDLOZI:</a:t>
            </a:r>
          </a:p>
          <a:p>
            <a:pPr marL="360363" lvl="1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propisivanje </a:t>
            </a:r>
            <a:r>
              <a:rPr lang="hr-H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obveze 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provedbe zahtjeva za isključenje igrača </a:t>
            </a:r>
            <a:r>
              <a:rPr lang="hr-HR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kod svih priređivača</a:t>
            </a: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, a ne samo kod priređivača kod kojeg je igrač podnio zahtjev ili je zatraženo isključenje</a:t>
            </a:r>
          </a:p>
          <a:p>
            <a:pPr marL="360363" lvl="1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reguliranje pravne osnove za uspostavu registra isključenih igrača</a:t>
            </a:r>
          </a:p>
          <a:p>
            <a:pPr marL="360363" lvl="1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libri" panose="020F0502020204030204" pitchFamily="34" charset="0"/>
                <a:cs typeface="Calibri" panose="020F0502020204030204" pitchFamily="34" charset="0"/>
              </a:rPr>
              <a:t>zaduženje Hrvatskog zavoda za javno zdravstvo za uspostavu i vođenje registra isključenih igrača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7047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IV. Regulacija novih opcija igranja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24744"/>
            <a:ext cx="7848872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hr-HR" sz="26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Regulacija </a:t>
            </a:r>
            <a:r>
              <a:rPr lang="hr-HR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novih opcija igranja </a:t>
            </a:r>
            <a:r>
              <a:rPr lang="hr-H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 nova pravila poslovanja u kontroliranim uvjetima uključuju: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bolju regulacija uvjeta za izdavanje prethodnog mišljenja za prostor u kojem se namjerava otvoriti automat klub ili </a:t>
            </a:r>
            <a:r>
              <a:rPr lang="hr-HR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casino</a:t>
            </a:r>
            <a:endParaRPr lang="hr-HR" sz="2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prepoznavanje i reguliranje novih opcija igranja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administrativno rasterećenje Ministarstva financija (Porezne uprave) kroz pojednostavljenje postupka potvrđivanja certificiranja automata, stolova, </a:t>
            </a:r>
            <a:r>
              <a:rPr lang="hr-HR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sustava i internet </a:t>
            </a:r>
            <a:r>
              <a:rPr lang="hr-HR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igara</a:t>
            </a:r>
          </a:p>
          <a:p>
            <a:pPr marL="0" lvl="0" indent="0" algn="just">
              <a:buNone/>
            </a:pPr>
            <a:endParaRPr lang="hr-H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hr-H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hr-H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170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Provedba predloženih izmjena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412776"/>
            <a:ext cx="7993260" cy="3528392"/>
          </a:xfrm>
        </p:spPr>
        <p:txBody>
          <a:bodyPr/>
          <a:lstStyle/>
          <a:p>
            <a:pPr marL="0" lvl="0" indent="0" algn="just">
              <a:buNone/>
            </a:pPr>
            <a:r>
              <a:rPr lang="hr-H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Obuhvat </a:t>
            </a:r>
            <a:r>
              <a:rPr lang="hr-HR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izmjena propisa:</a:t>
            </a:r>
          </a:p>
          <a:p>
            <a:pPr lvl="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izmjena i dopuna Zakona o igrama na sreću </a:t>
            </a:r>
          </a:p>
          <a:p>
            <a:pPr lvl="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izmjene pripadajućih pravilnika nakon donošenja izmjena i dopuna Zakona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zmjena </a:t>
            </a:r>
            <a:r>
              <a:rPr lang="hr-H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Općeg poreznog </a:t>
            </a:r>
            <a:r>
              <a:rPr lang="hr-HR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zakona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hr-H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0518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Terminski plan </a:t>
            </a:r>
            <a:r>
              <a:rPr lang="hr-HR" altLang="sr-Latn-RS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predloženih izmjena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24744"/>
            <a:ext cx="7992888" cy="5368750"/>
          </a:xfrm>
        </p:spPr>
        <p:txBody>
          <a:bodyPr/>
          <a:lstStyle/>
          <a:p>
            <a:pPr marL="0" lvl="0" indent="0">
              <a:buNone/>
            </a:pP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 stupanja na snagu izmjena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Zakona o igrama na sreću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hr-HR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osam dana od dana objave u NN</a:t>
            </a:r>
            <a:r>
              <a:rPr lang="hr-H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buClr>
                <a:srgbClr val="002060"/>
              </a:buClr>
              <a:buNone/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siječnja 2025.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stupaju na snagu promjene koje zahtijevaju prilagodbu u smislu: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ograničavanja oglašavanja u medijima 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zabrane oglašavanja na javnim površinama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smanjenja vanjske vidljivosti prostora za igre na sreću</a:t>
            </a:r>
          </a:p>
          <a:p>
            <a:pPr marL="0" lvl="0" indent="0">
              <a:buClr>
                <a:srgbClr val="002060"/>
              </a:buClr>
              <a:buNone/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siječnja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2026.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stupa na snagu zaduženje Hrvatskog zavoda za javno zdravstvo za uspostavu registra isključenih igrača.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siječnja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2025.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stupaju na snagu izmjene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Općeg poreznog zakona </a:t>
            </a:r>
            <a:r>
              <a:rPr lang="hr-H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kojima će se osigurati blokada uplata igrača u  Internet igre nelicenciranih priređivača igara na sreću. </a:t>
            </a:r>
          </a:p>
        </p:txBody>
      </p:sp>
    </p:spTree>
    <p:extLst>
      <p:ext uri="{BB962C8B-B14F-4D97-AF65-F5344CB8AC3E}">
        <p14:creationId xmlns:p14="http://schemas.microsoft.com/office/powerpoint/2010/main" val="22303205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endParaRPr lang="hr-HR" altLang="sr-Latn-RS" sz="2000" i="0" dirty="0">
              <a:solidFill>
                <a:schemeClr val="bg1"/>
              </a:solidFill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zervirano mjesto sadržaja 2">
            <a:extLst>
              <a:ext uri="{FF2B5EF4-FFF2-40B4-BE49-F238E27FC236}">
                <a16:creationId xmlns:a16="http://schemas.microsoft.com/office/drawing/2014/main" id="{EEC53266-38E2-4B3D-B368-78A4C868218D}"/>
              </a:ext>
            </a:extLst>
          </p:cNvPr>
          <p:cNvSpPr txBox="1">
            <a:spLocks/>
          </p:cNvSpPr>
          <p:nvPr/>
        </p:nvSpPr>
        <p:spPr bwMode="auto">
          <a:xfrm>
            <a:off x="323528" y="3429000"/>
            <a:ext cx="8424936" cy="36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2200"/>
              </a:spcBef>
              <a:spcAft>
                <a:spcPct val="0"/>
              </a:spcAft>
              <a:buClr>
                <a:srgbClr val="3783FF"/>
              </a:buClr>
              <a:buSzPct val="123000"/>
              <a:buFont typeface="Symbol" panose="05050102010706020507" pitchFamily="18" charset="2"/>
              <a:buChar char="¨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77000"/>
              <a:buChar char="—"/>
              <a:defRPr sz="1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84000"/>
              <a:buChar char="–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hr-HR" sz="2200" b="1" kern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HVALA NA POZORNOSTI!</a:t>
            </a:r>
            <a:endParaRPr lang="hr-HR" sz="2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698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Postojeća regulativa i struktura tržišta po vrstama igara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Rezervirano mjesto sadržaja 2">
            <a:extLst>
              <a:ext uri="{FF2B5EF4-FFF2-40B4-BE49-F238E27FC236}">
                <a16:creationId xmlns:a16="http://schemas.microsoft.com/office/drawing/2014/main" id="{FD6E4D5A-96A2-78FD-F8BC-B9CEB06E95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573833"/>
              </p:ext>
            </p:extLst>
          </p:nvPr>
        </p:nvGraphicFramePr>
        <p:xfrm>
          <a:off x="345193" y="1537392"/>
          <a:ext cx="8201583" cy="469992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872452">
                  <a:extLst>
                    <a:ext uri="{9D8B030D-6E8A-4147-A177-3AD203B41FA5}">
                      <a16:colId xmlns:a16="http://schemas.microsoft.com/office/drawing/2014/main" val="1185943152"/>
                    </a:ext>
                  </a:extLst>
                </a:gridCol>
                <a:gridCol w="1490259">
                  <a:extLst>
                    <a:ext uri="{9D8B030D-6E8A-4147-A177-3AD203B41FA5}">
                      <a16:colId xmlns:a16="http://schemas.microsoft.com/office/drawing/2014/main" val="945809963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2828127649"/>
                    </a:ext>
                  </a:extLst>
                </a:gridCol>
                <a:gridCol w="1639369">
                  <a:extLst>
                    <a:ext uri="{9D8B030D-6E8A-4147-A177-3AD203B41FA5}">
                      <a16:colId xmlns:a16="http://schemas.microsoft.com/office/drawing/2014/main" val="1469272524"/>
                    </a:ext>
                  </a:extLst>
                </a:gridCol>
                <a:gridCol w="1598512">
                  <a:extLst>
                    <a:ext uri="{9D8B030D-6E8A-4147-A177-3AD203B41FA5}">
                      <a16:colId xmlns:a16="http://schemas.microsoft.com/office/drawing/2014/main" val="2418768946"/>
                    </a:ext>
                  </a:extLst>
                </a:gridCol>
              </a:tblGrid>
              <a:tr h="140170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Vrsta igre na sreću</a:t>
                      </a:r>
                      <a:endParaRPr lang="hr-H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Ukupno raspoloživi broj prava</a:t>
                      </a:r>
                      <a:endParaRPr lang="hr-H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B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Dodijeljena prava priređivanja</a:t>
                      </a:r>
                      <a:endParaRPr lang="pt-B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Hrvatska Lutrija d.o.o.</a:t>
                      </a:r>
                      <a:endParaRPr lang="hr-H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Ukupno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priređivača</a:t>
                      </a:r>
                      <a:endParaRPr lang="hr-HR" sz="180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1836015317"/>
                  </a:ext>
                </a:extLst>
              </a:tr>
              <a:tr h="82455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Lutrijske igre</a:t>
                      </a:r>
                      <a:endParaRPr lang="hr-H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Hrvatska Lutrija d.o.o.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387673126"/>
                  </a:ext>
                </a:extLst>
              </a:tr>
              <a:tr h="82455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Igre u </a:t>
                      </a:r>
                      <a:r>
                        <a:rPr lang="hr-HR" sz="18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casinima</a:t>
                      </a:r>
                      <a:endParaRPr lang="hr-H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3437739093"/>
                  </a:ext>
                </a:extLst>
              </a:tr>
              <a:tr h="82455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Igre klađenja</a:t>
                      </a:r>
                      <a:endParaRPr lang="hr-H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hr-HR" sz="20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1518054263"/>
                  </a:ext>
                </a:extLst>
              </a:tr>
              <a:tr h="82455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BR" sz="18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Igre na sreću na automatima</a:t>
                      </a:r>
                      <a:endParaRPr lang="pt-BR" sz="18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hr-HR" sz="20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hr-HR" sz="2000" b="1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hr-HR" sz="20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2819021773"/>
                  </a:ext>
                </a:extLst>
              </a:tr>
            </a:tbl>
          </a:graphicData>
        </a:graphic>
      </p:graphicFrame>
      <p:sp>
        <p:nvSpPr>
          <p:cNvPr id="2" name="TekstniOkvir 1">
            <a:extLst>
              <a:ext uri="{FF2B5EF4-FFF2-40B4-BE49-F238E27FC236}">
                <a16:creationId xmlns:a16="http://schemas.microsoft.com/office/drawing/2014/main" id="{B826C509-7481-3C26-C19D-AF967714C00C}"/>
              </a:ext>
            </a:extLst>
          </p:cNvPr>
          <p:cNvSpPr txBox="1"/>
          <p:nvPr/>
        </p:nvSpPr>
        <p:spPr>
          <a:xfrm>
            <a:off x="345193" y="922033"/>
            <a:ext cx="8453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Zakon o igrama na sreću + 8 pravilnika </a:t>
            </a:r>
          </a:p>
        </p:txBody>
      </p:sp>
    </p:spTree>
    <p:extLst>
      <p:ext uri="{BB962C8B-B14F-4D97-AF65-F5344CB8AC3E}">
        <p14:creationId xmlns:p14="http://schemas.microsoft.com/office/powerpoint/2010/main" val="20051873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Prihodi od poreza i naknada od igara na sreću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Grafikon 11">
            <a:extLst>
              <a:ext uri="{FF2B5EF4-FFF2-40B4-BE49-F238E27FC236}">
                <a16:creationId xmlns:a16="http://schemas.microsoft.com/office/drawing/2014/main" id="{2E2A7EDC-F102-4B96-9514-1431C2D664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4769214"/>
              </p:ext>
            </p:extLst>
          </p:nvPr>
        </p:nvGraphicFramePr>
        <p:xfrm>
          <a:off x="459145" y="998945"/>
          <a:ext cx="8225710" cy="5364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40658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Korisnici i raspodjela prihoda od igara na sreću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" name="Rezervirano mjesto sadržaja 2">
            <a:extLst>
              <a:ext uri="{FF2B5EF4-FFF2-40B4-BE49-F238E27FC236}">
                <a16:creationId xmlns:a16="http://schemas.microsoft.com/office/drawing/2014/main" id="{FD6E4D5A-96A2-78FD-F8BC-B9CEB06E95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350170"/>
              </p:ext>
            </p:extLst>
          </p:nvPr>
        </p:nvGraphicFramePr>
        <p:xfrm>
          <a:off x="307804" y="1352921"/>
          <a:ext cx="8368651" cy="48450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905330">
                  <a:extLst>
                    <a:ext uri="{9D8B030D-6E8A-4147-A177-3AD203B41FA5}">
                      <a16:colId xmlns:a16="http://schemas.microsoft.com/office/drawing/2014/main" val="1185943152"/>
                    </a:ext>
                  </a:extLst>
                </a:gridCol>
                <a:gridCol w="2463321">
                  <a:extLst>
                    <a:ext uri="{9D8B030D-6E8A-4147-A177-3AD203B41FA5}">
                      <a16:colId xmlns:a16="http://schemas.microsoft.com/office/drawing/2014/main" val="945809963"/>
                    </a:ext>
                  </a:extLst>
                </a:gridCol>
              </a:tblGrid>
              <a:tr h="140435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Namjena dijela prihoda od igara na sreću 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 2024. godini</a:t>
                      </a:r>
                      <a:endParaRPr lang="hr-HR" sz="240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Postotak od ukupnog iznosa</a:t>
                      </a: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0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(u %)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1836015317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Promicanje razvoja sporta</a:t>
                      </a: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38,20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387673126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Borba protiv ovisnosti </a:t>
                      </a: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3,44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3437739093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Socijalne i humanitarne djelatnosti </a:t>
                      </a: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10,81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1518054263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Zadovoljavanje potreba osoba s invaliditetom</a:t>
                      </a:r>
                      <a:endParaRPr lang="pt-BR" sz="18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18,66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2819021773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Tehnička kultura</a:t>
                      </a:r>
                      <a:endParaRPr lang="pt-BR" sz="18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2,50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1678169123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Kultura</a:t>
                      </a:r>
                      <a:endParaRPr lang="pt-BR" sz="18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14,45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971059784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Izvaninstitucionalna naobrazba i odgoj djece i mladih</a:t>
                      </a:r>
                      <a:endParaRPr lang="pt-BR" sz="18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1,94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673001022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Razvoj civilnog društva</a:t>
                      </a:r>
                      <a:endParaRPr lang="pt-BR" sz="18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10,00</a:t>
                      </a:r>
                    </a:p>
                  </a:txBody>
                  <a:tcPr marL="60745" marR="60745" marT="6749" marB="0" anchor="ctr"/>
                </a:tc>
                <a:extLst>
                  <a:ext uri="{0D108BD9-81ED-4DB2-BD59-A6C34878D82A}">
                    <a16:rowId xmlns:a16="http://schemas.microsoft.com/office/drawing/2014/main" val="2183185001"/>
                  </a:ext>
                </a:extLst>
              </a:tr>
              <a:tr h="382297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1800" b="1" i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UKUPNO</a:t>
                      </a:r>
                      <a:endParaRPr lang="pt-BR" sz="1800" b="1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0745" marR="60745" marT="674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hr-HR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100,00</a:t>
                      </a:r>
                    </a:p>
                  </a:txBody>
                  <a:tcPr marL="60745" marR="60745" marT="6749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81092"/>
                  </a:ext>
                </a:extLst>
              </a:tr>
            </a:tbl>
          </a:graphicData>
        </a:graphic>
      </p:graphicFrame>
      <p:sp>
        <p:nvSpPr>
          <p:cNvPr id="2" name="TekstniOkvir 1">
            <a:extLst>
              <a:ext uri="{FF2B5EF4-FFF2-40B4-BE49-F238E27FC236}">
                <a16:creationId xmlns:a16="http://schemas.microsoft.com/office/drawing/2014/main" id="{B826C509-7481-3C26-C19D-AF967714C00C}"/>
              </a:ext>
            </a:extLst>
          </p:cNvPr>
          <p:cNvSpPr txBox="1"/>
          <p:nvPr/>
        </p:nvSpPr>
        <p:spPr>
          <a:xfrm>
            <a:off x="345193" y="922033"/>
            <a:ext cx="84536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U 2023. godini </a:t>
            </a:r>
            <a:r>
              <a:rPr lang="hr-HR" sz="2200" b="1" dirty="0">
                <a:latin typeface="Calibri" panose="020F0502020204030204" pitchFamily="34" charset="0"/>
                <a:cs typeface="Calibri" panose="020F0502020204030204" pitchFamily="34" charset="0"/>
              </a:rPr>
              <a:t>118 milijuna eura</a:t>
            </a:r>
          </a:p>
        </p:txBody>
      </p:sp>
    </p:spTree>
    <p:extLst>
      <p:ext uri="{BB962C8B-B14F-4D97-AF65-F5344CB8AC3E}">
        <p14:creationId xmlns:p14="http://schemas.microsoft.com/office/powerpoint/2010/main" val="17424286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Temeljni izazovi 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75252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Ovisnost (prevencija i liječenje)</a:t>
            </a:r>
            <a:endParaRPr lang="hr-HR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Nelegalno (bez odobrenja) priređivanje igara na sreću putem Interneta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Sudjelovanja maloljetnika u igrama na sreću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Propušteni porezni </a:t>
            </a:r>
            <a:r>
              <a:rPr lang="hr-HR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prihodi i prihodi od naknada </a:t>
            </a:r>
            <a:endParaRPr lang="hr-HR" sz="24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Nepostojanje sankcija za nepridržavanje mjera za društveno odgovorno priređivanje</a:t>
            </a:r>
            <a:endParaRPr lang="hr-HR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Administrativno opterećenje</a:t>
            </a:r>
            <a:endParaRPr lang="hr-HR" sz="2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68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Radna skupina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38" y="980728"/>
            <a:ext cx="8316924" cy="5469146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 s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vibnju 2023. </a:t>
            </a:r>
            <a:r>
              <a:rPr lang="hr-H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osnovana 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Radna skupina za analizu tržišta igara na sreću i postojećeg zakonodavnog okvira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Članovi radne skupine </a:t>
            </a:r>
            <a:r>
              <a:rPr lang="hr-H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 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predstavnici </a:t>
            </a:r>
            <a:r>
              <a:rPr lang="hr-H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Ministarstva financija (Porezne uprave i Ureda za sprječavanje pranja novca), Ministarstva zdravstva, Ministarstva unutarnjih poslova, Hrvatskog </a:t>
            </a:r>
            <a:r>
              <a:rPr lang="hr-H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zavoda za javno zdravstvo, Hrvatske Lutrije d.o.o., </a:t>
            </a:r>
            <a:r>
              <a:rPr lang="hr-H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udruge priređivača i 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akademske zajednice.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 radne skupine bio je usmjeren na</a:t>
            </a: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analizu kompletnog zakonodavnog okvira kojim se regulira područje igara na </a:t>
            </a:r>
            <a:r>
              <a:rPr lang="hr-H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sreću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izrada prijedloga promjena usuglašenih s Nacionalnom strategijom djelovanja na području ovisnosti za razdoblje do 2030. (NN br. 18/23</a:t>
            </a:r>
            <a:r>
              <a:rPr lang="hr-HR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hr-HR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Održano je ukupno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sastanaka </a:t>
            </a:r>
            <a:r>
              <a:rPr lang="hr-HR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radne skupine.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Radna skupina završila je s radom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studenoga </a:t>
            </a:r>
            <a:r>
              <a:rPr lang="hr-H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r>
              <a:rPr lang="hr-HR" sz="2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hr-HR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810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altLang="sr-Latn-RS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Ključne promjene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378" y="1484784"/>
            <a:ext cx="7849244" cy="5008759"/>
          </a:xfrm>
        </p:spPr>
        <p:txBody>
          <a:bodyPr/>
          <a:lstStyle/>
          <a:p>
            <a:pPr marL="514350" lvl="0" indent="-514350" algn="just">
              <a:buClr>
                <a:srgbClr val="002060"/>
              </a:buClr>
              <a:buFont typeface="+mj-lt"/>
              <a:buAutoNum type="romanUcPeriod"/>
            </a:pPr>
            <a:r>
              <a:rPr lang="hr-HR" sz="2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Mjere </a:t>
            </a:r>
            <a:r>
              <a:rPr lang="hr-H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sprječavanje rada nelegalnih priređivača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koji usluge pružaju putem Interneta bez pridržavanja pozitivnih propisa </a:t>
            </a:r>
            <a:r>
              <a:rPr lang="hr-HR" sz="2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Republike Hrvatske</a:t>
            </a:r>
            <a:endParaRPr lang="hr-HR" sz="2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lvl="0" indent="-514350" algn="just">
              <a:buClr>
                <a:srgbClr val="002060"/>
              </a:buClr>
              <a:buFont typeface="+mj-lt"/>
              <a:buAutoNum type="romanUcPeriod"/>
            </a:pPr>
            <a:r>
              <a:rPr lang="hr-H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Stroža regulacija poslovanja i oglašavanja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priređivača igara na sreću</a:t>
            </a:r>
          </a:p>
          <a:p>
            <a:pPr marL="514350" lvl="0" indent="-514350" algn="just">
              <a:buClr>
                <a:srgbClr val="002060"/>
              </a:buClr>
              <a:buFont typeface="+mj-lt"/>
              <a:buAutoNum type="romanUcPeriod"/>
            </a:pPr>
            <a:r>
              <a:rPr lang="hr-H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Nove mjere za društveno odgovorno priređivanje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igara na sreću usklađene sa Nacionalnom strategijom djelovanja na području ovisnosti </a:t>
            </a:r>
          </a:p>
          <a:p>
            <a:pPr marL="514350" lvl="0" indent="-514350" algn="just">
              <a:buClr>
                <a:srgbClr val="002060"/>
              </a:buClr>
              <a:buFont typeface="+mj-lt"/>
              <a:buAutoNum type="romanUcPeriod"/>
            </a:pPr>
            <a:r>
              <a:rPr lang="hr-H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Regulacija novih opcija </a:t>
            </a:r>
            <a:r>
              <a:rPr lang="hr-HR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igranja te nova pravila poslovanja u kontroliranim uvjetima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hr-H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hr-H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1300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Sprječavanja rada nelegalnih priređivača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616624"/>
          </a:xfrm>
        </p:spPr>
        <p:txBody>
          <a:bodyPr/>
          <a:lstStyle/>
          <a:p>
            <a:pPr marL="0" lvl="0" indent="0" algn="just">
              <a:buClr>
                <a:srgbClr val="002060"/>
              </a:buClr>
              <a:buNone/>
            </a:pPr>
            <a:r>
              <a:rPr lang="hr-HR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Sprječavanja rada nelegalnih priređivača koji usluge pružaju putem Interneta </a:t>
            </a:r>
            <a:r>
              <a:rPr lang="hr-H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zbog neispunjavanja zakonskih obveza </a:t>
            </a:r>
            <a:r>
              <a:rPr lang="hr-HR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području igara na sreću te posebno </a:t>
            </a:r>
            <a:r>
              <a:rPr lang="hr-HR" sz="2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ciljem sprječavanja sudjelovanja maloljetnika u igrama na sreću</a:t>
            </a:r>
            <a:r>
              <a:rPr lang="hr-HR" sz="2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r-HR" sz="2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Clr>
                <a:srgbClr val="002060"/>
              </a:buClr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POSTOJEĆE STANJE: </a:t>
            </a:r>
            <a:r>
              <a:rPr kumimoji="0" lang="hr-H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sprječavanje </a:t>
            </a:r>
            <a:r>
              <a:rPr kumimoji="0" lang="hr-HR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sudjelovanja građana u igrama na sreću nelicenciranih priređivača </a:t>
            </a:r>
            <a:r>
              <a:rPr lang="hr-HR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obavlja se samo </a:t>
            </a:r>
            <a:r>
              <a:rPr kumimoji="0" lang="hr-HR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blokiranjem pristupa sadržaju Internet stranica (blokada IP adresa). </a:t>
            </a:r>
          </a:p>
          <a:p>
            <a:pPr marL="0" indent="0" algn="just"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NOVI PRIJEDLOG:</a:t>
            </a:r>
          </a:p>
          <a:p>
            <a:pPr lvl="1" indent="-342900" algn="just">
              <a:spcBef>
                <a:spcPts val="600"/>
              </a:spcBef>
              <a:buClr>
                <a:srgbClr val="FF0000"/>
              </a:buClr>
              <a:buSzPct val="123000"/>
              <a:buFont typeface="Wingdings" panose="05000000000000000000" pitchFamily="2" charset="2"/>
              <a:buChar char="§"/>
              <a:defRPr/>
            </a:pPr>
            <a:r>
              <a:rPr lang="hr-HR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uvođenje </a:t>
            </a:r>
            <a:r>
              <a:rPr lang="hr-HR" sz="2200" b="1" dirty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dodatne mjere </a:t>
            </a:r>
            <a:r>
              <a:rPr lang="hr-HR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blokiranja financijskih transakcija uplate </a:t>
            </a:r>
            <a:r>
              <a:rPr lang="hr-HR" sz="2200" dirty="0" smtClean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 Internet igre </a:t>
            </a:r>
            <a:r>
              <a:rPr lang="hr-HR" sz="2200" dirty="0">
                <a:solidFill>
                  <a:srgbClr val="00206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nelicenciranih priređivača igara na sreću (blokada uplata) od strane</a:t>
            </a:r>
            <a:r>
              <a:rPr kumimoji="0" lang="hr-HR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pružatelja platnih </a:t>
            </a:r>
            <a:r>
              <a:rPr kumimoji="0" lang="hr-H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usluga</a:t>
            </a:r>
            <a:endParaRPr kumimoji="0" lang="hr-HR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  <a:p>
            <a:pPr lvl="1" indent="-342900" algn="just">
              <a:spcBef>
                <a:spcPts val="600"/>
              </a:spcBef>
              <a:buClr>
                <a:srgbClr val="FF0000"/>
              </a:buClr>
              <a:buSzPct val="123000"/>
              <a:buFont typeface="Wingdings" panose="05000000000000000000" pitchFamily="2" charset="2"/>
              <a:buChar char="§"/>
              <a:defRPr/>
            </a:pPr>
            <a:r>
              <a:rPr kumimoji="0" lang="hr-HR" sz="2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automatizacija</a:t>
            </a:r>
            <a:r>
              <a:rPr kumimoji="0" lang="hr-HR" sz="2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 postupka blokiranja pristupa sadržaju Internet stranica </a:t>
            </a:r>
            <a:endParaRPr lang="hr-HR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None/>
            </a:pPr>
            <a:endParaRPr lang="hr-HR" sz="2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hr-H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0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3"/>
          </a:xfrm>
          <a:solidFill>
            <a:srgbClr val="002060"/>
          </a:solidFill>
        </p:spPr>
        <p:txBody>
          <a:bodyPr/>
          <a:lstStyle/>
          <a:p>
            <a:pPr marL="266700" eaLnBrk="1" hangingPunct="1"/>
            <a:r>
              <a:rPr lang="hr-HR" sz="2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Stroža regulacija poslovanja i oglašavanja priređivača</a:t>
            </a:r>
            <a:endParaRPr lang="hr-HR" altLang="sr-Latn-RS" sz="2800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D87B086C-1589-2DFE-A27C-29759D54DFB5}"/>
              </a:ext>
            </a:extLst>
          </p:cNvPr>
          <p:cNvSpPr/>
          <p:nvPr/>
        </p:nvSpPr>
        <p:spPr bwMode="auto">
          <a:xfrm>
            <a:off x="5436096" y="2996952"/>
            <a:ext cx="288032" cy="108012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7ADF86-9C23-4224-E3EA-545D5A38F84C}"/>
              </a:ext>
            </a:extLst>
          </p:cNvPr>
          <p:cNvSpPr/>
          <p:nvPr/>
        </p:nvSpPr>
        <p:spPr bwMode="auto">
          <a:xfrm>
            <a:off x="8604448" y="1916832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64BE25CA-6514-A4E9-A6F5-F1C25EDC4B44}"/>
              </a:ext>
            </a:extLst>
          </p:cNvPr>
          <p:cNvSpPr/>
          <p:nvPr/>
        </p:nvSpPr>
        <p:spPr bwMode="auto">
          <a:xfrm>
            <a:off x="5364088" y="2996952"/>
            <a:ext cx="720080" cy="136815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C1BF74F5-F724-6C53-7817-DC811DC5DDA9}"/>
              </a:ext>
            </a:extLst>
          </p:cNvPr>
          <p:cNvSpPr/>
          <p:nvPr/>
        </p:nvSpPr>
        <p:spPr bwMode="auto">
          <a:xfrm>
            <a:off x="5364089" y="2845072"/>
            <a:ext cx="648072" cy="196825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B66557-9A9A-39B0-F48A-6E9F3380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836712"/>
            <a:ext cx="8562288" cy="5328591"/>
          </a:xfrm>
        </p:spPr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hr-H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hr-H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E0EB979D-4ED4-4F5C-A3C0-D6F1808DAF0C}"/>
              </a:ext>
            </a:extLst>
          </p:cNvPr>
          <p:cNvSpPr/>
          <p:nvPr/>
        </p:nvSpPr>
        <p:spPr>
          <a:xfrm>
            <a:off x="395536" y="991164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1338" indent="-541338" algn="just">
              <a:spcBef>
                <a:spcPts val="2200"/>
              </a:spcBef>
              <a:buClr>
                <a:srgbClr val="3783FF"/>
              </a:buClr>
              <a:buSzPct val="123000"/>
            </a:pP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1. 	</a:t>
            </a:r>
            <a:r>
              <a:rPr lang="hr-HR" sz="2300" b="1" dirty="0" smtClean="0">
                <a:solidFill>
                  <a:srgbClr val="FF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Vremensko ograničavanje oglašavanja u elektroničkim medijima i publikacijama i zabrana oglašavanja u tiskanim medijima</a:t>
            </a:r>
          </a:p>
          <a:p>
            <a:pPr algn="just"/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r-HR" sz="2100" b="1" dirty="0">
                <a:latin typeface="Calibri" panose="020F0502020204030204" pitchFamily="34" charset="0"/>
                <a:cs typeface="Calibri" panose="020F0502020204030204" pitchFamily="34" charset="0"/>
              </a:rPr>
              <a:t>POSTOJEĆE STANJE: </a:t>
            </a:r>
            <a:r>
              <a:rPr lang="hr-HR" sz="2100" dirty="0">
                <a:latin typeface="Calibri" panose="020F0502020204030204" pitchFamily="34" charset="0"/>
                <a:cs typeface="Calibri" panose="020F0502020204030204" pitchFamily="34" charset="0"/>
              </a:rPr>
              <a:t>zabranjeno je oglašavanje u radijskim, televizijskim emisijama za djecu i mladež i tiskanom materijalu za djecu i mladež.</a:t>
            </a:r>
          </a:p>
          <a:p>
            <a:pPr algn="just"/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hr-HR" sz="2000" b="1" dirty="0">
                <a:latin typeface="Calibri" panose="020F0502020204030204" pitchFamily="34" charset="0"/>
                <a:cs typeface="Calibri" panose="020F0502020204030204" pitchFamily="34" charset="0"/>
              </a:rPr>
              <a:t>NOVI PRIJEDLOZI: </a:t>
            </a:r>
          </a:p>
          <a:p>
            <a:pPr marL="342900" indent="-342900" algn="just"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100" b="1" dirty="0">
                <a:latin typeface="Calibri" panose="020F0502020204030204" pitchFamily="34" charset="0"/>
                <a:cs typeface="Calibri" panose="020F0502020204030204" pitchFamily="34" charset="0"/>
              </a:rPr>
              <a:t>zabrana oglašavanja priređivača igara na sreću u razdoblju od 6 do </a:t>
            </a:r>
            <a:r>
              <a:rPr lang="hr-HR" sz="2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23 </a:t>
            </a:r>
            <a:r>
              <a:rPr lang="hr-HR" sz="2100" b="1" dirty="0">
                <a:latin typeface="Calibri" panose="020F0502020204030204" pitchFamily="34" charset="0"/>
                <a:cs typeface="Calibri" panose="020F0502020204030204" pitchFamily="34" charset="0"/>
              </a:rPr>
              <a:t>sata </a:t>
            </a:r>
            <a:r>
              <a:rPr lang="hr-HR" sz="2100" dirty="0">
                <a:latin typeface="Calibri" panose="020F0502020204030204" pitchFamily="34" charset="0"/>
                <a:cs typeface="Calibri" panose="020F0502020204030204" pitchFamily="34" charset="0"/>
              </a:rPr>
              <a:t>uz iznimku oglašavanja 15 minuta prije, za vrijeme i 15 minuta nakon sportskog događaja (osim na Internet stranici licenciranih priređivača)</a:t>
            </a:r>
          </a:p>
          <a:p>
            <a:pPr marL="342900" indent="-342900" algn="just"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pl-PL" sz="2100" b="1" dirty="0">
                <a:latin typeface="Calibri" panose="020F0502020204030204" pitchFamily="34" charset="0"/>
                <a:cs typeface="Calibri" panose="020F0502020204030204" pitchFamily="34" charset="0"/>
              </a:rPr>
              <a:t>zabrana oglašavanja za medije koji emitiraju sportske sadržaje 24 sata u razdoblju  od 6 do 23 sata</a:t>
            </a:r>
            <a:r>
              <a:rPr lang="pl-PL" sz="2100" dirty="0">
                <a:latin typeface="Calibri" panose="020F0502020204030204" pitchFamily="34" charset="0"/>
                <a:cs typeface="Calibri" panose="020F0502020204030204" pitchFamily="34" charset="0"/>
              </a:rPr>
              <a:t> uz iznimku oglašavanja 15 minuta prije, za vrijeme i 15 minuta nakon sportskog događaja </a:t>
            </a:r>
            <a:r>
              <a:rPr lang="pl-PL" sz="2100" u="sng" dirty="0">
                <a:latin typeface="Calibri" panose="020F0502020204030204" pitchFamily="34" charset="0"/>
                <a:cs typeface="Calibri" panose="020F0502020204030204" pitchFamily="34" charset="0"/>
              </a:rPr>
              <a:t>koji se emitira „u živo”</a:t>
            </a:r>
          </a:p>
          <a:p>
            <a:pPr marL="342900" indent="-342900" algn="just"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100" b="1" dirty="0">
                <a:latin typeface="Calibri" panose="020F0502020204030204" pitchFamily="34" charset="0"/>
                <a:cs typeface="Calibri" panose="020F0502020204030204" pitchFamily="34" charset="0"/>
              </a:rPr>
              <a:t>zabrana oglašavanja bonusa </a:t>
            </a:r>
            <a:r>
              <a:rPr lang="hr-HR" sz="2100" dirty="0">
                <a:latin typeface="Calibri" panose="020F0502020204030204" pitchFamily="34" charset="0"/>
                <a:cs typeface="Calibri" panose="020F0502020204030204" pitchFamily="34" charset="0"/>
              </a:rPr>
              <a:t>radi poticanja na igranje (osim na Internet stranici licenciranih priređivača)</a:t>
            </a:r>
          </a:p>
          <a:p>
            <a:pPr marL="342900" indent="-342900" algn="just"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hr-HR" sz="2100" b="1" dirty="0">
                <a:latin typeface="Calibri" panose="020F0502020204030204" pitchFamily="34" charset="0"/>
                <a:cs typeface="Calibri" panose="020F0502020204030204" pitchFamily="34" charset="0"/>
              </a:rPr>
              <a:t>zabrana oglašavanja u tiskanim medijima</a:t>
            </a:r>
          </a:p>
        </p:txBody>
      </p:sp>
    </p:spTree>
    <p:extLst>
      <p:ext uri="{BB962C8B-B14F-4D97-AF65-F5344CB8AC3E}">
        <p14:creationId xmlns:p14="http://schemas.microsoft.com/office/powerpoint/2010/main" val="11677710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BAC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altLang="sr-Latn-R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14608</TotalTime>
  <Words>1123</Words>
  <Application>Microsoft Office PowerPoint</Application>
  <PresentationFormat>On-screen Show (4:3)</PresentationFormat>
  <Paragraphs>146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Frutiger 55 Roman</vt:lpstr>
      <vt:lpstr>Symbol</vt:lpstr>
      <vt:lpstr>Times New Roman</vt:lpstr>
      <vt:lpstr>Wingdings</vt:lpstr>
      <vt:lpstr>BAC</vt:lpstr>
      <vt:lpstr>Presentation</vt:lpstr>
      <vt:lpstr>PRIJEDLOZI IZMJENA REGULATIVE U  PODRUČJU IGARA NA SREĆU</vt:lpstr>
      <vt:lpstr>Postojeća regulativa i struktura tržišta po vrstama igara</vt:lpstr>
      <vt:lpstr>Prihodi od poreza i naknada od igara na sreću</vt:lpstr>
      <vt:lpstr>Korisnici i raspodjela prihoda od igara na sreću</vt:lpstr>
      <vt:lpstr>Temeljni izazovi </vt:lpstr>
      <vt:lpstr>Radna skupina</vt:lpstr>
      <vt:lpstr>Ključne promjene</vt:lpstr>
      <vt:lpstr>I. Sprječavanja rada nelegalnih priređivača</vt:lpstr>
      <vt:lpstr>II. Stroža regulacija poslovanja i oglašavanja priređivača</vt:lpstr>
      <vt:lpstr>II. Stroža regulacija poslovanja i oglašavanja priređivača</vt:lpstr>
      <vt:lpstr>III. Nove mjere za društveno odgovorno priređivanje</vt:lpstr>
      <vt:lpstr>III. Nove mjere za društveno odgovorno priređivanje</vt:lpstr>
      <vt:lpstr>IV. Regulacija novih opcija igranja</vt:lpstr>
      <vt:lpstr>Provedba predloženih izmjena</vt:lpstr>
      <vt:lpstr>Terminski plan predloženih izmjena</vt:lpstr>
      <vt:lpstr>PowerPoint Presentation</vt:lpstr>
    </vt:vector>
  </TitlesOfParts>
  <Company>mfin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mfadmin</dc:creator>
  <cp:lastModifiedBy>Zvonimir Frka-Petešić</cp:lastModifiedBy>
  <cp:revision>1090</cp:revision>
  <cp:lastPrinted>2024-03-05T14:50:09Z</cp:lastPrinted>
  <dcterms:created xsi:type="dcterms:W3CDTF">2006-10-09T13:07:54Z</dcterms:created>
  <dcterms:modified xsi:type="dcterms:W3CDTF">2024-03-14T10:12:43Z</dcterms:modified>
</cp:coreProperties>
</file>